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6" r:id="rId2"/>
    <p:sldId id="385" r:id="rId3"/>
    <p:sldId id="393" r:id="rId4"/>
    <p:sldId id="391" r:id="rId5"/>
    <p:sldId id="387" r:id="rId6"/>
    <p:sldId id="388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orient="horz" pos="3294" userDrawn="1">
          <p15:clr>
            <a:srgbClr val="A4A3A4"/>
          </p15:clr>
        </p15:guide>
        <p15:guide id="3" orient="horz" pos="278" userDrawn="1">
          <p15:clr>
            <a:srgbClr val="A4A3A4"/>
          </p15:clr>
        </p15:guide>
        <p15:guide id="4" orient="horz" pos="4201" userDrawn="1">
          <p15:clr>
            <a:srgbClr val="A4A3A4"/>
          </p15:clr>
        </p15:guide>
        <p15:guide id="5" orient="horz" pos="1616" userDrawn="1">
          <p15:clr>
            <a:srgbClr val="A4A3A4"/>
          </p15:clr>
        </p15:guide>
        <p15:guide id="6" pos="612" userDrawn="1">
          <p15:clr>
            <a:srgbClr val="A4A3A4"/>
          </p15:clr>
        </p15:guide>
        <p15:guide id="7" pos="5511" userDrawn="1">
          <p15:clr>
            <a:srgbClr val="A4A3A4"/>
          </p15:clr>
        </p15:guide>
        <p15:guide id="8" pos="589" userDrawn="1">
          <p15:clr>
            <a:srgbClr val="A4A3A4"/>
          </p15:clr>
        </p15:guide>
        <p15:guide id="9" pos="3167">
          <p15:clr>
            <a:srgbClr val="A4A3A4"/>
          </p15:clr>
        </p15:guide>
        <p15:guide id="11" pos="2494" userDrawn="1">
          <p15:clr>
            <a:srgbClr val="A4A3A4"/>
          </p15:clr>
        </p15:guide>
        <p15:guide id="12" orient="horz" pos="14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08E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6" autoAdjust="0"/>
    <p:restoredTop sz="94660" autoAdjust="0"/>
  </p:normalViewPr>
  <p:slideViewPr>
    <p:cSldViewPr snapToGrid="0" snapToObjects="1" showGuides="1">
      <p:cViewPr varScale="1">
        <p:scale>
          <a:sx n="113" d="100"/>
          <a:sy n="113" d="100"/>
        </p:scale>
        <p:origin x="1866" y="108"/>
      </p:cViewPr>
      <p:guideLst>
        <p:guide orient="horz" pos="845"/>
        <p:guide orient="horz" pos="3294"/>
        <p:guide orient="horz" pos="278"/>
        <p:guide orient="horz" pos="4201"/>
        <p:guide orient="horz" pos="1616"/>
        <p:guide pos="612"/>
        <p:guide pos="5511"/>
        <p:guide pos="589"/>
        <p:guide pos="3167"/>
        <p:guide pos="2494"/>
        <p:guide orient="horz" pos="1485"/>
      </p:guideLst>
    </p:cSldViewPr>
  </p:slideViewPr>
  <p:outlineViewPr>
    <p:cViewPr>
      <p:scale>
        <a:sx n="33" d="100"/>
        <a:sy n="33" d="100"/>
      </p:scale>
      <p:origin x="240" y="38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3540" y="-43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>
                <a:latin typeface="+mj-lt"/>
              </a:defRPr>
            </a:pPr>
            <a:r>
              <a:rPr lang="en-GB" sz="1100" dirty="0" smtClean="0">
                <a:latin typeface="+mj-lt"/>
              </a:rPr>
              <a:t>Average spell of NEET (months)</a:t>
            </a:r>
            <a:endParaRPr lang="en-GB" sz="1100" dirty="0">
              <a:latin typeface="+mj-lt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5.7</c:v>
                </c:pt>
                <c:pt idx="1">
                  <c:v>4.5</c:v>
                </c:pt>
                <c:pt idx="2">
                  <c:v>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166032"/>
        <c:axId val="222166424"/>
      </c:barChart>
      <c:catAx>
        <c:axId val="22216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en-US"/>
          </a:p>
        </c:txPr>
        <c:crossAx val="222166424"/>
        <c:crosses val="autoZero"/>
        <c:auto val="1"/>
        <c:lblAlgn val="ctr"/>
        <c:lblOffset val="100"/>
        <c:noMultiLvlLbl val="0"/>
      </c:catAx>
      <c:valAx>
        <c:axId val="222166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en-US"/>
          </a:p>
        </c:txPr>
        <c:crossAx val="222166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>
                <a:latin typeface="+mj-lt"/>
              </a:defRPr>
            </a:pPr>
            <a:r>
              <a:rPr lang="en-GB" sz="1100" dirty="0" smtClean="0">
                <a:latin typeface="+mj-lt"/>
              </a:rPr>
              <a:t>Number</a:t>
            </a:r>
            <a:r>
              <a:rPr lang="en-GB" sz="1100" baseline="0" dirty="0" smtClean="0">
                <a:latin typeface="+mj-lt"/>
              </a:rPr>
              <a:t> of NEET Spells</a:t>
            </a:r>
            <a:endParaRPr lang="en-GB" sz="1100" dirty="0">
              <a:latin typeface="+mj-lt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0.8</c:v>
                </c:pt>
                <c:pt idx="1">
                  <c:v>0.8</c:v>
                </c:pt>
                <c:pt idx="2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167208"/>
        <c:axId val="222167600"/>
      </c:barChart>
      <c:catAx>
        <c:axId val="222167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en-US"/>
          </a:p>
        </c:txPr>
        <c:crossAx val="222167600"/>
        <c:crosses val="autoZero"/>
        <c:auto val="1"/>
        <c:lblAlgn val="ctr"/>
        <c:lblOffset val="100"/>
        <c:noMultiLvlLbl val="0"/>
      </c:catAx>
      <c:valAx>
        <c:axId val="222167600"/>
        <c:scaling>
          <c:orientation val="minMax"/>
          <c:max val="6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+mj-lt"/>
              </a:defRPr>
            </a:pPr>
            <a:endParaRPr lang="en-US"/>
          </a:p>
        </c:txPr>
        <c:crossAx val="22216720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>
                <a:latin typeface="+mj-lt"/>
              </a:defRPr>
            </a:pPr>
            <a:r>
              <a:rPr lang="en-GB" sz="1100" dirty="0" smtClean="0">
                <a:latin typeface="+mj-lt"/>
              </a:rPr>
              <a:t>Total months NEET</a:t>
            </a:r>
            <a:endParaRPr lang="en-GB" sz="1100" dirty="0">
              <a:latin typeface="+mj-lt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3.7</c:v>
                </c:pt>
                <c:pt idx="2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168384"/>
        <c:axId val="163687296"/>
      </c:barChart>
      <c:catAx>
        <c:axId val="222168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en-US"/>
          </a:p>
        </c:txPr>
        <c:crossAx val="163687296"/>
        <c:crosses val="autoZero"/>
        <c:auto val="1"/>
        <c:lblAlgn val="ctr"/>
        <c:lblOffset val="100"/>
        <c:noMultiLvlLbl val="0"/>
      </c:catAx>
      <c:valAx>
        <c:axId val="163687296"/>
        <c:scaling>
          <c:orientation val="minMax"/>
          <c:max val="6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+mj-lt"/>
              </a:defRPr>
            </a:pPr>
            <a:endParaRPr lang="en-US"/>
          </a:p>
        </c:txPr>
        <c:crossAx val="222168384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lang="en-US" dirty="0">
              <a:latin typeface="+mj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94678022-6120-49AC-895F-C1C58785FC84}" type="datetimeFigureOut">
              <a:rPr lang="en-US" smtClean="0">
                <a:latin typeface="+mj-lt"/>
              </a:rPr>
              <a:pPr/>
              <a:t>10/27/2015</a:t>
            </a:fld>
            <a:endParaRPr lang="en-US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lang="en-US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81B3F163-9F15-4AE6-B1B5-E38C9D20371F}" type="slidenum">
              <a:rPr lang="en-US" smtClean="0">
                <a:latin typeface="+mj-lt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1922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2"/>
          </a:xfrm>
          <a:prstGeom prst="rect">
            <a:avLst/>
          </a:prstGeom>
        </p:spPr>
        <p:txBody>
          <a:bodyPr vert="horz" lIns="95547" tIns="47773" rIns="95547" bIns="47773" rtlCol="0"/>
          <a:lstStyle>
            <a:lvl1pPr algn="l">
              <a:defRPr sz="1300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2"/>
          </a:xfrm>
          <a:prstGeom prst="rect">
            <a:avLst/>
          </a:prstGeom>
        </p:spPr>
        <p:txBody>
          <a:bodyPr vert="horz" lIns="95547" tIns="47773" rIns="95547" bIns="47773" rtlCol="0"/>
          <a:lstStyle>
            <a:lvl1pPr algn="r">
              <a:defRPr sz="1300">
                <a:latin typeface="+mj-lt"/>
              </a:defRPr>
            </a:lvl1pPr>
          </a:lstStyle>
          <a:p>
            <a:fld id="{0AFE23EF-C815-4CE4-8AAD-B2665DBAA446}" type="datetimeFigureOut">
              <a:rPr lang="en-US" smtClean="0"/>
              <a:pPr/>
              <a:t>10/27/2015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1038" y="566738"/>
            <a:ext cx="5437187" cy="4078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7" tIns="47773" rIns="95547" bIns="4777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6332"/>
          </a:xfrm>
          <a:prstGeom prst="rect">
            <a:avLst/>
          </a:prstGeom>
        </p:spPr>
        <p:txBody>
          <a:bodyPr vert="horz" lIns="95547" tIns="47773" rIns="95547" bIns="47773" rtlCol="0" anchor="b"/>
          <a:lstStyle>
            <a:lvl1pPr algn="l">
              <a:defRPr sz="1300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6332"/>
          </a:xfrm>
          <a:prstGeom prst="rect">
            <a:avLst/>
          </a:prstGeom>
        </p:spPr>
        <p:txBody>
          <a:bodyPr vert="horz" lIns="95547" tIns="47773" rIns="95547" bIns="47773" rtlCol="0" anchor="b"/>
          <a:lstStyle>
            <a:lvl1pPr algn="r">
              <a:defRPr sz="1300">
                <a:latin typeface="+mj-lt"/>
              </a:defRPr>
            </a:lvl1pPr>
          </a:lstStyle>
          <a:p>
            <a:fld id="{9991867B-3C9E-4565-928F-DF4D26F57B7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67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30188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63550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85800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914400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3663" y="2529556"/>
            <a:ext cx="6418263" cy="808005"/>
          </a:xfrm>
        </p:spPr>
        <p:txBody>
          <a:bodyPr lIns="0" tIns="0" rIns="0" bIns="0" anchor="t" anchorCtr="0">
            <a:normAutofit/>
          </a:bodyPr>
          <a:lstStyle>
            <a:lvl1pPr algn="l">
              <a:defRPr sz="24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SF_PPT_TITL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0917" y="452928"/>
            <a:ext cx="1752604" cy="362713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363665" y="4106864"/>
            <a:ext cx="6418260" cy="25824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1363665" y="4327006"/>
            <a:ext cx="6418260" cy="2576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0">
                <a:latin typeface="+mn-lt"/>
              </a:defRPr>
            </a:lvl1pPr>
          </a:lstStyle>
          <a:p>
            <a:pPr lvl="0"/>
            <a:r>
              <a:rPr lang="en-GB" dirty="0" smtClean="0"/>
              <a:t>email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363663" y="6464649"/>
            <a:ext cx="6503987" cy="280987"/>
          </a:xfrm>
        </p:spPr>
        <p:txBody>
          <a:bodyPr>
            <a:normAutofit/>
          </a:bodyPr>
          <a:lstStyle>
            <a:lvl1pPr>
              <a:buNone/>
              <a:defRPr sz="1100" b="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r>
              <a:rPr lang="en-US" dirty="0" smtClean="0"/>
              <a:t>Social Finance is </a:t>
            </a:r>
            <a:r>
              <a:rPr lang="en-US" dirty="0" err="1" smtClean="0"/>
              <a:t>authorised</a:t>
            </a:r>
            <a:r>
              <a:rPr lang="en-US" dirty="0" smtClean="0"/>
              <a:t> and regulated by the Financial Service Authority FSA No: 497568</a:t>
            </a:r>
            <a:endParaRPr lang="en-US" dirty="0"/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5" hasCustomPrompt="1"/>
          </p:nvPr>
        </p:nvSpPr>
        <p:spPr>
          <a:xfrm>
            <a:off x="1363665" y="3482975"/>
            <a:ext cx="6418260" cy="409575"/>
          </a:xfrm>
        </p:spPr>
        <p:txBody>
          <a:bodyPr>
            <a:noAutofit/>
          </a:bodyPr>
          <a:lstStyle>
            <a:lvl1pPr marL="0" algn="l" defTabSz="914400" rtl="0" eaLnBrk="1" latinLnBrk="0" hangingPunct="1">
              <a:defRPr lang="en-US" sz="2400" b="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00 MONTH YEAR</a:t>
            </a:r>
            <a:endParaRPr lang="en-US" dirty="0"/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1363665" y="4537077"/>
            <a:ext cx="6418260" cy="25824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1363665" y="4757218"/>
            <a:ext cx="6418260" cy="2576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0">
                <a:latin typeface="+mn-lt"/>
              </a:defRPr>
            </a:lvl1pPr>
          </a:lstStyle>
          <a:p>
            <a:pPr lvl="0"/>
            <a:r>
              <a:rPr lang="en-GB" dirty="0" smtClean="0"/>
              <a:t>email</a:t>
            </a:r>
            <a:endParaRPr lang="en-US" dirty="0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8" hasCustomPrompt="1"/>
          </p:nvPr>
        </p:nvSpPr>
        <p:spPr>
          <a:xfrm>
            <a:off x="1363665" y="4967290"/>
            <a:ext cx="6418260" cy="25824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9" hasCustomPrompt="1"/>
          </p:nvPr>
        </p:nvSpPr>
        <p:spPr>
          <a:xfrm>
            <a:off x="1363665" y="5187432"/>
            <a:ext cx="6418260" cy="2576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0">
                <a:latin typeface="+mn-lt"/>
              </a:defRPr>
            </a:lvl1pPr>
          </a:lstStyle>
          <a:p>
            <a:pPr lvl="0"/>
            <a:r>
              <a:rPr lang="en-GB" dirty="0" smtClean="0"/>
              <a:t>email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171" y="351062"/>
            <a:ext cx="1524000" cy="381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570917" y="0"/>
            <a:ext cx="786220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7200" dirty="0" smtClean="0">
                <a:solidFill>
                  <a:schemeClr val="bg1">
                    <a:lumMod val="65000"/>
                  </a:schemeClr>
                </a:solidFill>
              </a:rPr>
              <a:t>DRAFT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Proj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8" name="Picture 7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969963" y="1336676"/>
            <a:ext cx="7764463" cy="47974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  <p:sp>
        <p:nvSpPr>
          <p:cNvPr id="8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54089" y="1323976"/>
            <a:ext cx="7764463" cy="4810125"/>
          </a:xfrm>
        </p:spPr>
        <p:txBody>
          <a:bodyPr>
            <a:normAutofit/>
          </a:bodyPr>
          <a:lstStyle>
            <a:lvl1pPr>
              <a:defRPr lang="en-US" sz="2000" b="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0"/>
              </a:spcBef>
              <a:buClr>
                <a:schemeClr val="tx2"/>
              </a:buClr>
              <a:buSzPct val="120000"/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tatem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363665" y="2313433"/>
            <a:ext cx="3024441" cy="3812730"/>
          </a:xfrm>
        </p:spPr>
        <p:txBody>
          <a:bodyPr lIns="288000" tIns="288000" rIns="288000" bIns="288000">
            <a:noAutofit/>
          </a:bodyPr>
          <a:lstStyle>
            <a:lvl1pPr>
              <a:defRPr lang="en-GB" sz="2000" b="0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0"/>
              </a:spcBef>
              <a:buClr>
                <a:schemeClr val="tx2"/>
              </a:buClr>
              <a:buSzPct val="120000"/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pic>
        <p:nvPicPr>
          <p:cNvPr id="13" name="Picture 12" descr="SF_PPT_SLIDE_LOGO_WH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355"/>
            <a:ext cx="374400" cy="1912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54089" y="1323976"/>
            <a:ext cx="7764463" cy="4810125"/>
          </a:xfrm>
        </p:spPr>
        <p:txBody>
          <a:bodyPr>
            <a:normAutofit/>
          </a:bodyPr>
          <a:lstStyle>
            <a:lvl1pPr>
              <a:defRPr lang="en-US" sz="2000" b="0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0"/>
              </a:spcBef>
              <a:buClr>
                <a:schemeClr val="tx2"/>
              </a:buClr>
              <a:buSzPct val="120000"/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SF_PPT_SLIDE_LOGO_WH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355"/>
            <a:ext cx="374400" cy="1912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No BL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3663" y="2529556"/>
            <a:ext cx="6418263" cy="808005"/>
          </a:xfrm>
        </p:spPr>
        <p:txBody>
          <a:bodyPr lIns="0" tIns="0" rIns="0" bIns="0" anchor="t" anchorCtr="0">
            <a:normAutofit/>
          </a:bodyPr>
          <a:lstStyle>
            <a:lvl1pPr algn="l">
              <a:defRPr sz="24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SF_PPT_TITL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0917" y="452928"/>
            <a:ext cx="1752604" cy="362713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363665" y="4106864"/>
            <a:ext cx="6418260" cy="25824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1363665" y="4327006"/>
            <a:ext cx="6418260" cy="2576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0">
                <a:latin typeface="+mn-lt"/>
              </a:defRPr>
            </a:lvl1pPr>
          </a:lstStyle>
          <a:p>
            <a:pPr lvl="0"/>
            <a:r>
              <a:rPr lang="en-GB" dirty="0" smtClean="0"/>
              <a:t>email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363663" y="6464649"/>
            <a:ext cx="6503987" cy="280987"/>
          </a:xfrm>
        </p:spPr>
        <p:txBody>
          <a:bodyPr>
            <a:normAutofit/>
          </a:bodyPr>
          <a:lstStyle>
            <a:lvl1pPr>
              <a:buNone/>
              <a:defRPr sz="1100" b="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r>
              <a:rPr lang="en-US" dirty="0" smtClean="0"/>
              <a:t>Social Finance is </a:t>
            </a:r>
            <a:r>
              <a:rPr lang="en-US" dirty="0" err="1" smtClean="0"/>
              <a:t>authorised</a:t>
            </a:r>
            <a:r>
              <a:rPr lang="en-US" dirty="0" smtClean="0"/>
              <a:t> and regulated by the Financial Service Authority FSA No: 497568</a:t>
            </a:r>
            <a:endParaRPr lang="en-US" dirty="0"/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5" hasCustomPrompt="1"/>
          </p:nvPr>
        </p:nvSpPr>
        <p:spPr>
          <a:xfrm>
            <a:off x="1363665" y="3482975"/>
            <a:ext cx="6418260" cy="409575"/>
          </a:xfrm>
        </p:spPr>
        <p:txBody>
          <a:bodyPr>
            <a:noAutofit/>
          </a:bodyPr>
          <a:lstStyle>
            <a:lvl1pPr marL="0" algn="l" defTabSz="914400" rtl="0" eaLnBrk="1" latinLnBrk="0" hangingPunct="1">
              <a:defRPr lang="en-US" sz="2400" b="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algn="l" defTabSz="914400" rtl="0" eaLnBrk="1" latinLnBrk="0" hangingPunct="1">
              <a:defRPr lang="en-US" sz="2400" kern="1200" cap="all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00 MONTH YEAR</a:t>
            </a:r>
            <a:endParaRPr lang="en-US" dirty="0"/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1363665" y="4537077"/>
            <a:ext cx="6418260" cy="25824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1363665" y="4757218"/>
            <a:ext cx="6418260" cy="2576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0">
                <a:latin typeface="+mn-lt"/>
              </a:defRPr>
            </a:lvl1pPr>
          </a:lstStyle>
          <a:p>
            <a:pPr lvl="0"/>
            <a:r>
              <a:rPr lang="en-GB" dirty="0" smtClean="0"/>
              <a:t>email</a:t>
            </a:r>
            <a:endParaRPr lang="en-US" dirty="0"/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8" hasCustomPrompt="1"/>
          </p:nvPr>
        </p:nvSpPr>
        <p:spPr>
          <a:xfrm>
            <a:off x="1363665" y="4967290"/>
            <a:ext cx="6418260" cy="258241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1">
                <a:latin typeface="+mn-lt"/>
              </a:defRPr>
            </a:lvl1pPr>
          </a:lstStyle>
          <a:p>
            <a:pPr lvl="0"/>
            <a:r>
              <a:rPr lang="en-US" dirty="0" smtClean="0"/>
              <a:t>Presenter</a:t>
            </a:r>
            <a:endParaRPr lang="en-US" dirty="0"/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9" hasCustomPrompt="1"/>
          </p:nvPr>
        </p:nvSpPr>
        <p:spPr>
          <a:xfrm>
            <a:off x="1363665" y="5187432"/>
            <a:ext cx="6418260" cy="257696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1400" b="0">
                <a:latin typeface="+mn-lt"/>
              </a:defRPr>
            </a:lvl1pPr>
          </a:lstStyle>
          <a:p>
            <a:pPr lvl="0"/>
            <a:r>
              <a:rPr lang="en-GB" dirty="0" smtClean="0"/>
              <a:t>email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171" y="351062"/>
            <a:ext cx="1524000" cy="381000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641690" y="-101070"/>
            <a:ext cx="786220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7200" dirty="0" smtClean="0">
                <a:solidFill>
                  <a:schemeClr val="bg1">
                    <a:lumMod val="65000"/>
                  </a:schemeClr>
                </a:solidFill>
              </a:rPr>
              <a:t>DRAFT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966" y="431285"/>
            <a:ext cx="6418714" cy="6796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963" y="1323976"/>
            <a:ext cx="7764463" cy="4802188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buNone/>
              <a:defRPr lang="en-US" sz="14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0400" indent="-230400">
              <a:spcBef>
                <a:spcPts val="0"/>
              </a:spcBef>
              <a:buFont typeface="Arial" pitchFamily="34" charset="0"/>
              <a:buChar char="•"/>
              <a:defRPr sz="1400"/>
            </a:lvl2pPr>
            <a:lvl3pPr marL="460800" indent="-230400">
              <a:spcBef>
                <a:spcPts val="0"/>
              </a:spcBef>
              <a:buClrTx/>
              <a:buFont typeface="Arial" pitchFamily="34" charset="0"/>
              <a:buChar char="–"/>
              <a:defRPr sz="1400" b="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9996" y="814167"/>
            <a:ext cx="257175" cy="365125"/>
          </a:xfrm>
        </p:spPr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0" name="Picture 9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171" y="351062"/>
            <a:ext cx="1524000" cy="381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68080" y="-193581"/>
            <a:ext cx="786220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7200" dirty="0" smtClean="0">
                <a:solidFill>
                  <a:schemeClr val="bg1">
                    <a:lumMod val="65000"/>
                  </a:schemeClr>
                </a:solidFill>
              </a:rPr>
              <a:t>DRAFT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965" y="431285"/>
            <a:ext cx="6802435" cy="6796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9996" y="796202"/>
            <a:ext cx="257175" cy="365125"/>
          </a:xfrm>
        </p:spPr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8" name="Picture 7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969963" y="1336676"/>
            <a:ext cx="7764463" cy="4797425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171" y="351062"/>
            <a:ext cx="1524000" cy="38100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63991" y="-162824"/>
            <a:ext cx="786220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7200" dirty="0" smtClean="0">
                <a:solidFill>
                  <a:schemeClr val="bg1">
                    <a:lumMod val="65000"/>
                  </a:schemeClr>
                </a:solidFill>
              </a:rPr>
              <a:t>DRAFT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0363" y="1323975"/>
            <a:ext cx="3708000" cy="48021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6425" y="1323975"/>
            <a:ext cx="3708000" cy="48021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  <p:sp>
        <p:nvSpPr>
          <p:cNvPr id="11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969963" y="5910486"/>
            <a:ext cx="3708400" cy="447230"/>
          </a:xfrm>
        </p:spPr>
        <p:txBody>
          <a:bodyPr anchor="b" anchorCtr="0">
            <a:normAutofit/>
          </a:bodyPr>
          <a:lstStyle>
            <a:lvl1pPr>
              <a:defRPr sz="900" b="0">
                <a:latin typeface="+mj-lt"/>
              </a:defRPr>
            </a:lvl1pPr>
          </a:lstStyle>
          <a:p>
            <a:pPr lvl="0"/>
            <a:r>
              <a:rPr lang="en-US" dirty="0" smtClean="0"/>
              <a:t>Source, footnotes, dates etc.</a:t>
            </a:r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026425" y="5910486"/>
            <a:ext cx="3708400" cy="447230"/>
          </a:xfrm>
        </p:spPr>
        <p:txBody>
          <a:bodyPr anchor="b" anchorCtr="0">
            <a:normAutofit/>
          </a:bodyPr>
          <a:lstStyle>
            <a:lvl1pPr>
              <a:defRPr sz="900" b="0">
                <a:latin typeface="+mj-lt"/>
              </a:defRPr>
            </a:lvl1pPr>
          </a:lstStyle>
          <a:p>
            <a:pPr lvl="0"/>
            <a:r>
              <a:rPr lang="en-US" dirty="0" smtClean="0"/>
              <a:t>Source, footnotes, dates etc.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05495" y="-201314"/>
            <a:ext cx="786220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7200" dirty="0" smtClean="0">
                <a:solidFill>
                  <a:schemeClr val="bg1">
                    <a:lumMod val="65000"/>
                  </a:schemeClr>
                </a:solidFill>
              </a:rPr>
              <a:t>DRAFT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604100" y="1982448"/>
            <a:ext cx="2114451" cy="2520617"/>
          </a:xfrm>
        </p:spPr>
        <p:txBody>
          <a:bodyPr lIns="162000" tIns="162000" rIns="162000" bIns="162000">
            <a:noAutofit/>
          </a:bodyPr>
          <a:lstStyle>
            <a:lvl1pPr>
              <a:defRPr lang="en-GB" sz="1400" b="0" kern="1200" cap="all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0"/>
              </a:spcBef>
              <a:buClr>
                <a:schemeClr val="tx2"/>
              </a:buClr>
              <a:buSzPct val="120000"/>
              <a:buFont typeface="Arial" pitchFamily="34" charset="0"/>
              <a:buNone/>
            </a:pPr>
            <a:r>
              <a:rPr lang="en-US" dirty="0" smtClean="0"/>
              <a:t>Click to edit </a:t>
            </a:r>
            <a:r>
              <a:rPr lang="en-US" dirty="0" err="1" smtClean="0"/>
              <a:t>Mastaer</a:t>
            </a:r>
            <a:r>
              <a:rPr lang="en-US" dirty="0" smtClean="0"/>
              <a:t> text styles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9" name="Picture 8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9" name="Picture 8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SF_PPT_SLIDE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818"/>
            <a:ext cx="375045" cy="191569"/>
          </a:xfrm>
          <a:prstGeom prst="rect">
            <a:avLst/>
          </a:prstGeom>
        </p:spPr>
      </p:pic>
      <p:sp>
        <p:nvSpPr>
          <p:cNvPr id="8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Projec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963" y="1323976"/>
            <a:ext cx="7764463" cy="4802188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buNone/>
              <a:defRPr lang="en-US" sz="1600" b="1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228600" indent="-228600">
              <a:spcBef>
                <a:spcPts val="0"/>
              </a:spcBef>
              <a:buClr>
                <a:schemeClr val="bg2"/>
              </a:buClr>
              <a:buFont typeface="Arial" pitchFamily="34" charset="0"/>
              <a:buChar char="•"/>
              <a:defRPr sz="1600">
                <a:solidFill>
                  <a:schemeClr val="bg2"/>
                </a:solidFill>
              </a:defRPr>
            </a:lvl2pPr>
            <a:lvl3pPr marL="460800">
              <a:spcBef>
                <a:spcPts val="0"/>
              </a:spcBef>
              <a:buClr>
                <a:schemeClr val="bg1"/>
              </a:buClr>
              <a:buFont typeface="Arial" pitchFamily="34" charset="0"/>
              <a:buChar char="–"/>
              <a:defRPr sz="1600" b="0">
                <a:solidFill>
                  <a:schemeClr val="bg2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C6A4B429-0189-47CD-9DDA-A001F58C55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18"/>
          <p:cNvSpPr txBox="1">
            <a:spLocks/>
          </p:cNvSpPr>
          <p:nvPr userDrawn="1"/>
        </p:nvSpPr>
        <p:spPr>
          <a:xfrm>
            <a:off x="969963" y="6573394"/>
            <a:ext cx="7716837" cy="1352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None/>
              <a:defRPr sz="1100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©Social Finance 2015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6" descr="SF_PPT_SLIDE_LOGO_WH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13136" y="495355"/>
            <a:ext cx="374400" cy="19124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9965" y="431285"/>
            <a:ext cx="7297737" cy="6796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9963" y="1323976"/>
            <a:ext cx="7764463" cy="48021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1377" y="531919"/>
            <a:ext cx="257175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pPr algn="r"/>
            <a:fld id="{C6A4B429-0189-47CD-9DDA-A001F58C55D3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7" r:id="rId2"/>
    <p:sldLayoutId id="2147483660" r:id="rId3"/>
    <p:sldLayoutId id="2147483650" r:id="rId4"/>
    <p:sldLayoutId id="2147483652" r:id="rId5"/>
    <p:sldLayoutId id="2147483689" r:id="rId6"/>
    <p:sldLayoutId id="2147483654" r:id="rId7"/>
    <p:sldLayoutId id="2147483655" r:id="rId8"/>
    <p:sldLayoutId id="2147483685" r:id="rId9"/>
    <p:sldLayoutId id="2147483691" r:id="rId10"/>
    <p:sldLayoutId id="2147483661" r:id="rId11"/>
    <p:sldLayoutId id="2147483684" r:id="rId12"/>
    <p:sldLayoutId id="2147483686" r:id="rId1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600"/>
        </a:spcBef>
        <a:spcAft>
          <a:spcPts val="0"/>
        </a:spcAft>
        <a:buClr>
          <a:schemeClr val="tx2"/>
        </a:buClr>
        <a:buSzPct val="120000"/>
        <a:buFont typeface="Arial" pitchFamily="34" charset="0"/>
        <a:buNone/>
        <a:defRPr lang="en-US" sz="14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Clr>
          <a:schemeClr val="tx2"/>
        </a:buClr>
        <a:buFont typeface="Cambria" pitchFamily="18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230400" indent="-230400" algn="l" defTabSz="914400" rtl="0" eaLnBrk="1" latinLnBrk="0" hangingPunct="1">
        <a:spcBef>
          <a:spcPts val="600"/>
        </a:spcBef>
        <a:buClr>
          <a:schemeClr val="tx2"/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460800" indent="-228600" algn="l" defTabSz="914400" rtl="0" eaLnBrk="1" latinLnBrk="0" hangingPunct="1">
        <a:spcBef>
          <a:spcPts val="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91200" indent="-228600" algn="l" defTabSz="914400" rtl="0" eaLnBrk="1" latinLnBrk="0" hangingPunct="1">
        <a:spcBef>
          <a:spcPts val="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cap="none" dirty="0" smtClean="0"/>
              <a:t>NO MORE NEET – MODULE 2 ANALYSIS</a:t>
            </a:r>
            <a:endParaRPr lang="en-GB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05 </a:t>
            </a:r>
            <a:r>
              <a:rPr lang="en-GB" dirty="0" err="1" smtClean="0"/>
              <a:t>october</a:t>
            </a:r>
            <a:r>
              <a:rPr lang="en-GB" dirty="0" smtClean="0"/>
              <a:t> 2015</a:t>
            </a:r>
          </a:p>
        </p:txBody>
      </p:sp>
    </p:spTree>
    <p:extLst>
      <p:ext uri="{BB962C8B-B14F-4D97-AF65-F5344CB8AC3E}">
        <p14:creationId xmlns:p14="http://schemas.microsoft.com/office/powerpoint/2010/main" val="241361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ontent Placeholder 2"/>
          <p:cNvSpPr>
            <a:spLocks noGrp="1"/>
          </p:cNvSpPr>
          <p:nvPr>
            <p:ph idx="1"/>
          </p:nvPr>
        </p:nvSpPr>
        <p:spPr>
          <a:xfrm>
            <a:off x="969963" y="1323976"/>
            <a:ext cx="7764463" cy="4802188"/>
          </a:xfrm>
        </p:spPr>
        <p:txBody>
          <a:bodyPr/>
          <a:lstStyle/>
          <a:p>
            <a:r>
              <a:rPr lang="en-GB" dirty="0" smtClean="0"/>
              <a:t>There is a significant drop of NEETs and Not Knowns from January 2014 to January 2015.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0" dirty="0" smtClean="0"/>
              <a:t>The drop is partly explained </a:t>
            </a:r>
            <a:r>
              <a:rPr lang="en-GB" b="0" dirty="0"/>
              <a:t>through an increased proportion of young people in education due to the increase of the participation age starting September 2014</a:t>
            </a:r>
            <a:r>
              <a:rPr lang="en-GB" b="0" dirty="0" smtClean="0"/>
              <a:t>.</a:t>
            </a:r>
            <a:endParaRPr lang="en-GB" b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About the historic cohort (17 to 19 year olds)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B429-0189-47CD-9DDA-A001F58C55D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1566528" y="2557782"/>
            <a:ext cx="954549" cy="41761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 smtClean="0">
                <a:solidFill>
                  <a:prstClr val="black"/>
                </a:solidFill>
                <a:latin typeface="Gill Sans MT"/>
              </a:rPr>
              <a:t>NEETs</a:t>
            </a:r>
            <a:endParaRPr lang="en-GB" sz="8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566528" y="2107474"/>
            <a:ext cx="954549" cy="41761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 smtClean="0">
                <a:solidFill>
                  <a:prstClr val="black"/>
                </a:solidFill>
                <a:latin typeface="Gill Sans MT"/>
              </a:rPr>
              <a:t># 17-19 year olds*</a:t>
            </a:r>
            <a:endParaRPr lang="en-GB" sz="8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1566528" y="3018035"/>
            <a:ext cx="954549" cy="41761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 smtClean="0">
                <a:solidFill>
                  <a:prstClr val="black"/>
                </a:solidFill>
                <a:latin typeface="Gill Sans MT"/>
              </a:rPr>
              <a:t>% NEET</a:t>
            </a:r>
            <a:endParaRPr lang="en-GB" sz="8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1566528" y="3469460"/>
            <a:ext cx="954549" cy="417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 smtClean="0">
                <a:solidFill>
                  <a:prstClr val="black"/>
                </a:solidFill>
                <a:latin typeface="Gill Sans MT"/>
              </a:rPr>
              <a:t>% EDUCATION</a:t>
            </a:r>
            <a:endParaRPr lang="en-GB" sz="8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1566528" y="3921019"/>
            <a:ext cx="954549" cy="417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 smtClean="0">
                <a:solidFill>
                  <a:prstClr val="black"/>
                </a:solidFill>
                <a:latin typeface="Gill Sans MT"/>
              </a:rPr>
              <a:t>% EMPLOYMENT</a:t>
            </a:r>
            <a:endParaRPr lang="en-GB" sz="8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1566528" y="4381445"/>
            <a:ext cx="954549" cy="417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 smtClean="0">
                <a:solidFill>
                  <a:prstClr val="black"/>
                </a:solidFill>
                <a:latin typeface="Gill Sans MT"/>
              </a:rPr>
              <a:t>% TRAINING</a:t>
            </a:r>
            <a:endParaRPr lang="en-GB" sz="8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598849" y="2557782"/>
            <a:ext cx="954549" cy="4176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604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598849" y="2107474"/>
            <a:ext cx="954549" cy="4176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8579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598849" y="3017828"/>
            <a:ext cx="954549" cy="4176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7%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2598849" y="3469460"/>
            <a:ext cx="954549" cy="417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73%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598849" y="3921019"/>
            <a:ext cx="954549" cy="417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15%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2598849" y="4381445"/>
            <a:ext cx="954549" cy="417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3%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601490" y="2557782"/>
            <a:ext cx="954549" cy="4176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677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601490" y="2107474"/>
            <a:ext cx="954549" cy="4176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8725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601490" y="3017828"/>
            <a:ext cx="954549" cy="4176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8%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601490" y="3469460"/>
            <a:ext cx="954549" cy="4176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68%</a:t>
            </a:r>
          </a:p>
        </p:txBody>
      </p:sp>
      <p:sp>
        <p:nvSpPr>
          <p:cNvPr id="65" name="Rectangle 64"/>
          <p:cNvSpPr/>
          <p:nvPr/>
        </p:nvSpPr>
        <p:spPr bwMode="auto">
          <a:xfrm>
            <a:off x="3601490" y="3921019"/>
            <a:ext cx="954549" cy="4176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20%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3601490" y="4381445"/>
            <a:ext cx="954549" cy="4176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3%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4604130" y="2557782"/>
            <a:ext cx="954549" cy="41761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1022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4604130" y="2107474"/>
            <a:ext cx="954549" cy="41761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8598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604130" y="3017828"/>
            <a:ext cx="954549" cy="41761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12%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604130" y="3469460"/>
            <a:ext cx="954549" cy="4176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61%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604130" y="3921019"/>
            <a:ext cx="954549" cy="4176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17%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604130" y="4381445"/>
            <a:ext cx="954549" cy="4176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3%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605473" y="2557782"/>
            <a:ext cx="972000" cy="4176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1342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605473" y="2107474"/>
            <a:ext cx="972000" cy="4176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8826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605473" y="3017828"/>
            <a:ext cx="972000" cy="4176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15%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605473" y="3469460"/>
            <a:ext cx="972000" cy="417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65%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605473" y="3921019"/>
            <a:ext cx="972000" cy="417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13%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605473" y="4381445"/>
            <a:ext cx="972000" cy="417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5%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5604255" y="2557782"/>
            <a:ext cx="954549" cy="4176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1164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5604255" y="2107474"/>
            <a:ext cx="954549" cy="4176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8676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604255" y="3017828"/>
            <a:ext cx="954549" cy="4176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13%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604255" y="3469460"/>
            <a:ext cx="954549" cy="4176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61%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604255" y="3921019"/>
            <a:ext cx="954549" cy="4176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15%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604255" y="4381445"/>
            <a:ext cx="954549" cy="4176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3%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2598849" y="1645636"/>
            <a:ext cx="954549" cy="4176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Apr 2015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3601490" y="1645762"/>
            <a:ext cx="954549" cy="4176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Jan 2015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4604130" y="1645887"/>
            <a:ext cx="954549" cy="41761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  <a:latin typeface="Gill Sans MT"/>
              </a:rPr>
              <a:t>Jan </a:t>
            </a: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2014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605473" y="1645887"/>
            <a:ext cx="972000" cy="4176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dirty="0">
                <a:solidFill>
                  <a:prstClr val="black"/>
                </a:solidFill>
                <a:latin typeface="Gill Sans MT"/>
              </a:rPr>
              <a:t>Jan </a:t>
            </a: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2012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604255" y="1645887"/>
            <a:ext cx="954549" cy="4176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dirty="0">
                <a:solidFill>
                  <a:schemeClr val="bg1"/>
                </a:solidFill>
                <a:latin typeface="Gill Sans MT"/>
              </a:rPr>
              <a:t>Jan </a:t>
            </a: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2013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1566528" y="4827618"/>
            <a:ext cx="954549" cy="417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 smtClean="0">
                <a:solidFill>
                  <a:prstClr val="black"/>
                </a:solidFill>
                <a:latin typeface="Gill Sans MT"/>
              </a:rPr>
              <a:t>NOT KNOWN</a:t>
            </a:r>
            <a:endParaRPr lang="en-GB" sz="8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2598849" y="4827618"/>
            <a:ext cx="954549" cy="417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2%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3601490" y="4827618"/>
            <a:ext cx="954549" cy="4176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2%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604130" y="4827618"/>
            <a:ext cx="954549" cy="4176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7%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605473" y="4827618"/>
            <a:ext cx="972000" cy="417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2%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604255" y="4827618"/>
            <a:ext cx="954549" cy="4176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 smtClean="0">
                <a:solidFill>
                  <a:schemeClr val="bg1"/>
                </a:solidFill>
                <a:latin typeface="Gill Sans MT"/>
              </a:rPr>
              <a:t>8%</a:t>
            </a:r>
            <a:endParaRPr lang="en-GB" sz="1100" dirty="0">
              <a:solidFill>
                <a:schemeClr val="bg1"/>
              </a:solidFill>
              <a:latin typeface="Gill Sans MT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969965" y="6390818"/>
            <a:ext cx="7573960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 smtClean="0">
                <a:latin typeface="+mj-lt"/>
              </a:rPr>
              <a:t>* Samples are drawn from people who were aged 17-19 at the end of the respective fiscal years</a:t>
            </a:r>
          </a:p>
        </p:txBody>
      </p:sp>
    </p:spTree>
    <p:extLst>
      <p:ext uri="{BB962C8B-B14F-4D97-AF65-F5344CB8AC3E}">
        <p14:creationId xmlns:p14="http://schemas.microsoft.com/office/powerpoint/2010/main" val="365945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Months of </a:t>
            </a:r>
            <a:r>
              <a:rPr lang="en-GB" dirty="0" err="1" smtClean="0"/>
              <a:t>neet</a:t>
            </a:r>
            <a:r>
              <a:rPr lang="en-GB" dirty="0" smtClean="0"/>
              <a:t> decreased by shorter spells of </a:t>
            </a:r>
            <a:r>
              <a:rPr lang="en-GB" dirty="0" err="1" smtClean="0"/>
              <a:t>Neet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B429-0189-47CD-9DDA-A001F58C55D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69965" y="6390818"/>
            <a:ext cx="7573960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 smtClean="0">
                <a:latin typeface="+mj-lt"/>
              </a:rPr>
              <a:t>* Samples are drawn from people born in 1994, 1995 or 1996, with at least 30 months of recorded data</a:t>
            </a:r>
          </a:p>
        </p:txBody>
      </p:sp>
      <p:sp>
        <p:nvSpPr>
          <p:cNvPr id="74" name="Content Placeholder 2"/>
          <p:cNvSpPr>
            <a:spLocks noGrp="1"/>
          </p:cNvSpPr>
          <p:nvPr>
            <p:ph idx="1"/>
          </p:nvPr>
        </p:nvSpPr>
        <p:spPr>
          <a:xfrm>
            <a:off x="969963" y="1323976"/>
            <a:ext cx="7764463" cy="5114924"/>
          </a:xfrm>
        </p:spPr>
        <p:txBody>
          <a:bodyPr>
            <a:normAutofit/>
          </a:bodyPr>
          <a:lstStyle/>
          <a:p>
            <a:r>
              <a:rPr lang="en-GB" dirty="0" smtClean="0"/>
              <a:t>The earlier cohorts experience longer, but no more frequent spells of NEET.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923853666"/>
              </p:ext>
            </p:extLst>
          </p:nvPr>
        </p:nvGraphicFramePr>
        <p:xfrm>
          <a:off x="703264" y="1836275"/>
          <a:ext cx="198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914590217"/>
              </p:ext>
            </p:extLst>
          </p:nvPr>
        </p:nvGraphicFramePr>
        <p:xfrm>
          <a:off x="3539333" y="1836275"/>
          <a:ext cx="198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740094875"/>
              </p:ext>
            </p:extLst>
          </p:nvPr>
        </p:nvGraphicFramePr>
        <p:xfrm>
          <a:off x="6375402" y="1980275"/>
          <a:ext cx="1980000" cy="41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Multiply 9"/>
          <p:cNvSpPr/>
          <p:nvPr/>
        </p:nvSpPr>
        <p:spPr>
          <a:xfrm>
            <a:off x="2581275" y="3520025"/>
            <a:ext cx="1028700" cy="9525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Equal 10"/>
          <p:cNvSpPr/>
          <p:nvPr/>
        </p:nvSpPr>
        <p:spPr>
          <a:xfrm>
            <a:off x="5519333" y="3543838"/>
            <a:ext cx="856069" cy="904875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01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other personal characteristics have a stronger impact than education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B429-0189-47CD-9DDA-A001F58C55D3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786432"/>
              </p:ext>
            </p:extLst>
          </p:nvPr>
        </p:nvGraphicFramePr>
        <p:xfrm>
          <a:off x="1372187" y="1557341"/>
          <a:ext cx="6819708" cy="4625544"/>
        </p:xfrm>
        <a:graphic>
          <a:graphicData uri="http://schemas.openxmlformats.org/drawingml/2006/table">
            <a:tbl>
              <a:tblPr/>
              <a:tblGrid>
                <a:gridCol w="243561"/>
                <a:gridCol w="730683"/>
                <a:gridCol w="730683"/>
                <a:gridCol w="730683"/>
                <a:gridCol w="730683"/>
                <a:gridCol w="730683"/>
                <a:gridCol w="730683"/>
                <a:gridCol w="730683"/>
                <a:gridCol w="730683"/>
                <a:gridCol w="730683"/>
              </a:tblGrid>
              <a:tr h="11508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Pregnant</a:t>
                      </a:r>
                      <a:r>
                        <a:rPr lang="en-GB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/Carer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20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PRU - 75%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 gridSpan="4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Pregnant/Carer - 70%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36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YOT - 72%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PRU - 70%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64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Truant - 75%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YOT </a:t>
                      </a: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- 69%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57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Poor GCSEs - 74%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Truant - 65%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26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Good GCSEs - 46%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8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Care Leavers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16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PRU - 56%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 gridSpan="5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Care Leaver - 36%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13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YOT - 54%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PRU </a:t>
                      </a: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- 31%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Truant - 38%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YOT - 24%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38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Truant - 21%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8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At least </a:t>
                      </a:r>
                      <a:r>
                        <a:rPr lang="en-GB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CiN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109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PRU - 35%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 gridSpan="4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CiN - 20%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119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YOT - 40%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PRU - 17%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147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Truant - 22%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</a:t>
                      </a: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YOT - 12%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212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Benefits - 10%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Truant - 7%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135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Benefits - 4%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84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Medium/high engagements with</a:t>
                      </a:r>
                      <a:r>
                        <a:rPr lang="en-GB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CSC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100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PRU - 31%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gridSpan="3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 or more engagements with CSC- 16%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131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YOT - 25%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PRU - 14%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76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Benefits - 20%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SEN - 16%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YOT - 13%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44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Benefits - 9%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301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Truant - 20%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Sen - 12%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250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Benefits - 10%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Truant - 7%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212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Benefits - 3%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84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 remarkable characteristics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2358" marR="2358" marT="2358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26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PRU - 35%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Fewer than 6 engagements with CSC - 4%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15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SEN - 33%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YOT - 8%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PRU - 4%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233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Sen - 6%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45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Benefits - 16%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SEN - 11%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YOT - 4%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87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Benefits 9%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141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Truant - 12%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Benefits - 6%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SEN - 4%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1051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Truant - 6%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50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260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Truant - 5%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Benefits - 3%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28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Estate - 14%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EngLang - 5%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Truant - 3%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929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Not Estate - 5%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1422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Poor GCSEs - 3%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EngLang</a:t>
                      </a:r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- 2%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62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2228</a:t>
                      </a:r>
                    </a:p>
                  </a:txBody>
                  <a:tcPr marL="2358" marR="2358" marT="23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Good GCSEs - 2%</a:t>
                      </a:r>
                    </a:p>
                  </a:txBody>
                  <a:tcPr marL="2358" marR="2358" marT="2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ight Brace 14"/>
          <p:cNvSpPr/>
          <p:nvPr/>
        </p:nvSpPr>
        <p:spPr>
          <a:xfrm rot="10800000">
            <a:off x="961531" y="1557341"/>
            <a:ext cx="311086" cy="3047652"/>
          </a:xfrm>
          <a:prstGeom prst="rightBrace">
            <a:avLst>
              <a:gd name="adj1" fmla="val 0"/>
              <a:gd name="adj2" fmla="val 49856"/>
            </a:avLst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27261" y="2622570"/>
            <a:ext cx="919115" cy="1292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 smtClean="0">
                <a:latin typeface="+mj-lt"/>
              </a:rPr>
              <a:t>There is an identifiable 15% of the population that account for ~60% of the NEETs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15686" y="1401407"/>
            <a:ext cx="52318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800" b="1" dirty="0" smtClean="0">
                <a:latin typeface="+mj-lt"/>
              </a:rPr>
              <a:t>CASES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78152" y="1401657"/>
            <a:ext cx="591374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800" b="1" dirty="0" smtClean="0">
                <a:latin typeface="+mj-lt"/>
              </a:rPr>
              <a:t>KEY CHARACTERISTICS OF YOUNG ADULTS</a:t>
            </a:r>
          </a:p>
        </p:txBody>
      </p:sp>
      <p:sp>
        <p:nvSpPr>
          <p:cNvPr id="2" name="Right Arrow 1"/>
          <p:cNvSpPr/>
          <p:nvPr/>
        </p:nvSpPr>
        <p:spPr>
          <a:xfrm rot="10800000">
            <a:off x="1319213" y="6283325"/>
            <a:ext cx="6872682" cy="17145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6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ontent Placeholder 2"/>
          <p:cNvSpPr>
            <a:spLocks noGrp="1"/>
          </p:cNvSpPr>
          <p:nvPr>
            <p:ph idx="1"/>
          </p:nvPr>
        </p:nvSpPr>
        <p:spPr>
          <a:xfrm>
            <a:off x="969963" y="1246342"/>
            <a:ext cx="7764463" cy="5114924"/>
          </a:xfrm>
        </p:spPr>
        <p:txBody>
          <a:bodyPr>
            <a:normAutofit/>
          </a:bodyPr>
          <a:lstStyle/>
          <a:p>
            <a:r>
              <a:rPr lang="en-GB" dirty="0" smtClean="0"/>
              <a:t>Young people with more severe needs are more likely to be or have been NEET, but are also NEET longer and more often.</a:t>
            </a:r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Severe Needs increase </a:t>
            </a:r>
            <a:r>
              <a:rPr lang="en-GB" dirty="0" err="1" smtClean="0"/>
              <a:t>neet</a:t>
            </a:r>
            <a:r>
              <a:rPr lang="en-GB" dirty="0" smtClean="0"/>
              <a:t> duration and spells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B429-0189-47CD-9DDA-A001F58C55D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1303685" y="3741130"/>
            <a:ext cx="1152001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%NEET at any point in time</a:t>
            </a:r>
            <a:endParaRPr lang="en-GB" sz="9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303685" y="2421714"/>
            <a:ext cx="1152001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# People*</a:t>
            </a:r>
            <a:endParaRPr lang="en-GB" sz="9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1303686" y="3083711"/>
            <a:ext cx="1152000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Average months of data</a:t>
            </a:r>
            <a:endParaRPr lang="en-GB" sz="9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1303686" y="4412068"/>
            <a:ext cx="1152000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Average % of time NEET</a:t>
            </a:r>
            <a:endParaRPr lang="en-GB" sz="9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1303686" y="5082702"/>
            <a:ext cx="1152000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Average # times NEET</a:t>
            </a:r>
            <a:endParaRPr lang="en-GB" sz="9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1303686" y="5746554"/>
            <a:ext cx="1152000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Average longest spell of NEET (months)</a:t>
            </a:r>
            <a:endParaRPr lang="en-GB" sz="9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518000" y="2421463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148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2525479" y="5746644"/>
            <a:ext cx="1060414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12.6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632895" y="3741028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89%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632895" y="2421589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54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632895" y="3083800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36.6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632895" y="4411757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26%</a:t>
            </a:r>
          </a:p>
        </p:txBody>
      </p:sp>
      <p:sp>
        <p:nvSpPr>
          <p:cNvPr id="65" name="Rectangle 64"/>
          <p:cNvSpPr/>
          <p:nvPr/>
        </p:nvSpPr>
        <p:spPr bwMode="auto">
          <a:xfrm>
            <a:off x="3632895" y="5082791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2.2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3632895" y="5746643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5.6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4654585" y="3741028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68%</a:t>
            </a:r>
            <a:endParaRPr lang="en-GB" sz="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4654585" y="2421714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527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654585" y="3083800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38.1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654585" y="4411757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20%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654585" y="5082791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1.4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654585" y="5746643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5.1</a:t>
            </a:r>
            <a:endParaRPr lang="en-GB" sz="1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674978" y="3741028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40%</a:t>
            </a:r>
            <a:endParaRPr lang="en-GB" sz="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674978" y="2421714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5732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674978" y="3083800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38.2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674978" y="4411757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6%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674978" y="5082791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0.6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674978" y="5746643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1.7</a:t>
            </a:r>
            <a:endParaRPr lang="en-GB" sz="1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5664235" y="3741028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59%</a:t>
            </a:r>
            <a:endParaRPr lang="en-GB" sz="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5664235" y="2421714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1108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664235" y="3083800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38.5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664235" y="4411757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14%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664235" y="5082791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1.0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664235" y="5746643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3.8</a:t>
            </a:r>
            <a:endParaRPr lang="en-GB" sz="1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3632895" y="1759977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Care Leavers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4654585" y="1760102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At least </a:t>
            </a:r>
            <a:r>
              <a:rPr lang="en-GB" sz="900" b="1" dirty="0" err="1" smtClean="0">
                <a:solidFill>
                  <a:prstClr val="black"/>
                </a:solidFill>
                <a:latin typeface="Gill Sans MT"/>
              </a:rPr>
              <a:t>CiN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674978" y="1760102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No remarkable characteristics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664235" y="1760102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Engagements with CSC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2518001" y="3741280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92%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2518001" y="3083801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38.7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2525479" y="4412008"/>
            <a:ext cx="1060415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52%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2525479" y="5083043"/>
            <a:ext cx="1060415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2.3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2518001" y="1760102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Carers / Pregnant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9965" y="6390818"/>
            <a:ext cx="7573960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 smtClean="0">
                <a:latin typeface="+mj-lt"/>
              </a:rPr>
              <a:t>* Samples are drawn from people born in 1994, 1995 or 1996, with at least 30 months of recorded data</a:t>
            </a:r>
          </a:p>
        </p:txBody>
      </p:sp>
    </p:spTree>
    <p:extLst>
      <p:ext uri="{BB962C8B-B14F-4D97-AF65-F5344CB8AC3E}">
        <p14:creationId xmlns:p14="http://schemas.microsoft.com/office/powerpoint/2010/main" val="335583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ontent Placeholder 2"/>
          <p:cNvSpPr>
            <a:spLocks noGrp="1"/>
          </p:cNvSpPr>
          <p:nvPr>
            <p:ph idx="1"/>
          </p:nvPr>
        </p:nvSpPr>
        <p:spPr>
          <a:xfrm>
            <a:off x="969963" y="1323976"/>
            <a:ext cx="7764463" cy="5114924"/>
          </a:xfrm>
        </p:spPr>
        <p:txBody>
          <a:bodyPr>
            <a:normAutofit/>
          </a:bodyPr>
          <a:lstStyle/>
          <a:p>
            <a:r>
              <a:rPr lang="en-GB" dirty="0" smtClean="0"/>
              <a:t>The dominant NEET journey is different for the five identified segments.</a:t>
            </a:r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endParaRPr lang="en-GB" b="0" dirty="0"/>
          </a:p>
          <a:p>
            <a:endParaRPr lang="en-GB" b="0" dirty="0" smtClean="0"/>
          </a:p>
          <a:p>
            <a:r>
              <a:rPr lang="en-GB" b="0" dirty="0" smtClean="0"/>
              <a:t>While carers are more likely to experience sustained periods of NEET, care leavers are much more likely to be churners.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Young people with different </a:t>
            </a:r>
            <a:r>
              <a:rPr lang="en-GB" dirty="0" err="1" smtClean="0"/>
              <a:t>NEEds</a:t>
            </a:r>
            <a:r>
              <a:rPr lang="en-GB" dirty="0" smtClean="0"/>
              <a:t> have different journeys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B429-0189-47CD-9DDA-A001F58C55D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971551" y="4967563"/>
            <a:ext cx="2409302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100" b="1" dirty="0" smtClean="0">
                <a:solidFill>
                  <a:prstClr val="black"/>
                </a:solidFill>
                <a:latin typeface="Gill Sans MT"/>
              </a:rPr>
              <a:t>Sustained period(s) of </a:t>
            </a:r>
            <a:r>
              <a:rPr lang="en-GB" sz="1100" b="1" dirty="0">
                <a:solidFill>
                  <a:prstClr val="black"/>
                </a:solidFill>
                <a:latin typeface="Gill Sans MT"/>
              </a:rPr>
              <a:t>NEET</a:t>
            </a:r>
            <a:br>
              <a:rPr lang="en-GB" sz="1100" b="1" dirty="0">
                <a:solidFill>
                  <a:prstClr val="black"/>
                </a:solidFill>
                <a:latin typeface="Gill Sans MT"/>
              </a:rPr>
            </a:b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NEET </a:t>
            </a:r>
            <a:r>
              <a:rPr lang="en-GB" sz="1100" dirty="0">
                <a:solidFill>
                  <a:prstClr val="black"/>
                </a:solidFill>
                <a:latin typeface="Gill Sans MT"/>
              </a:rPr>
              <a:t>for at least 12 consecutive </a:t>
            </a: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months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971551" y="2982836"/>
            <a:ext cx="2409302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100" b="1" dirty="0" smtClean="0">
                <a:solidFill>
                  <a:prstClr val="black"/>
                </a:solidFill>
                <a:latin typeface="Gill Sans MT"/>
              </a:rPr>
              <a:t>Avoided NEET </a:t>
            </a:r>
          </a:p>
          <a:p>
            <a:pPr>
              <a:defRPr/>
            </a:pPr>
            <a:r>
              <a:rPr lang="en-GB" sz="1100" dirty="0">
                <a:solidFill>
                  <a:prstClr val="black"/>
                </a:solidFill>
                <a:latin typeface="Gill Sans MT"/>
              </a:rPr>
              <a:t>N</a:t>
            </a: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ever NEET in observed time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71552" y="4312497"/>
            <a:ext cx="2409300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100" b="1" dirty="0" smtClean="0">
                <a:solidFill>
                  <a:prstClr val="black"/>
                </a:solidFill>
                <a:latin typeface="Gill Sans MT"/>
              </a:rPr>
              <a:t>Multiple short spells of </a:t>
            </a:r>
            <a:r>
              <a:rPr lang="en-GB" sz="1100" b="1" dirty="0">
                <a:solidFill>
                  <a:prstClr val="black"/>
                </a:solidFill>
                <a:latin typeface="Gill Sans MT"/>
              </a:rPr>
              <a:t>NEET</a:t>
            </a:r>
            <a:br>
              <a:rPr lang="en-GB" sz="1100" b="1" dirty="0">
                <a:solidFill>
                  <a:prstClr val="black"/>
                </a:solidFill>
                <a:latin typeface="Gill Sans MT"/>
              </a:rPr>
            </a:b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NEET </a:t>
            </a:r>
            <a:r>
              <a:rPr lang="en-GB" sz="1100" dirty="0">
                <a:solidFill>
                  <a:prstClr val="black"/>
                </a:solidFill>
                <a:latin typeface="Gill Sans MT"/>
              </a:rPr>
              <a:t>for less than 12 consecutive months, but more than </a:t>
            </a: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once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71552" y="3646900"/>
            <a:ext cx="2409300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1100" b="1" dirty="0" smtClean="0">
                <a:solidFill>
                  <a:prstClr val="black"/>
                </a:solidFill>
                <a:latin typeface="Gill Sans MT"/>
              </a:rPr>
              <a:t>Short </a:t>
            </a:r>
            <a:r>
              <a:rPr lang="en-GB" sz="1100" b="1" dirty="0">
                <a:solidFill>
                  <a:prstClr val="black"/>
                </a:solidFill>
                <a:latin typeface="Gill Sans MT"/>
              </a:rPr>
              <a:t>single spell</a:t>
            </a:r>
            <a:br>
              <a:rPr lang="en-GB" sz="1100" b="1" dirty="0">
                <a:solidFill>
                  <a:prstClr val="black"/>
                </a:solidFill>
                <a:latin typeface="Gill Sans MT"/>
              </a:rPr>
            </a:br>
            <a:r>
              <a:rPr lang="en-GB" sz="1100" dirty="0">
                <a:solidFill>
                  <a:prstClr val="black"/>
                </a:solidFill>
                <a:latin typeface="Gill Sans MT"/>
              </a:rPr>
              <a:t>NEET, only once and never for longer than 12 </a:t>
            </a:r>
            <a:r>
              <a:rPr lang="en-GB" sz="1100" dirty="0" smtClean="0">
                <a:solidFill>
                  <a:prstClr val="black"/>
                </a:solidFill>
                <a:latin typeface="Gill Sans MT"/>
              </a:rPr>
              <a:t>months</a:t>
            </a:r>
            <a:endParaRPr lang="en-GB" sz="1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443167" y="4967462"/>
            <a:ext cx="1067892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65%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443166" y="2982585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8%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558061" y="4967461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15%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558061" y="2982711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11%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558061" y="4312586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50%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558061" y="3646589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24%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579751" y="4967461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16%</a:t>
            </a:r>
            <a:endParaRPr lang="en-GB" sz="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579751" y="2982836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32%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579751" y="4312586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27%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579751" y="3646589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25%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00144" y="4967461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>
                <a:solidFill>
                  <a:prstClr val="black"/>
                </a:solidFill>
                <a:latin typeface="Gill Sans MT"/>
              </a:rPr>
              <a:t>4</a:t>
            </a: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%</a:t>
            </a:r>
            <a:endParaRPr lang="en-GB" sz="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600144" y="2982836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60%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00144" y="4312586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10%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600144" y="3646589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26%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589401" y="4967461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11%</a:t>
            </a:r>
            <a:endParaRPr lang="en-GB" sz="1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589401" y="2982836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41%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6589401" y="4312586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20%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589401" y="3646589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28%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4558061" y="1674119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Care Leavers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579751" y="1674244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At least </a:t>
            </a:r>
            <a:r>
              <a:rPr lang="en-GB" sz="900" b="1" dirty="0" err="1" smtClean="0">
                <a:solidFill>
                  <a:prstClr val="black"/>
                </a:solidFill>
                <a:latin typeface="Gill Sans MT"/>
              </a:rPr>
              <a:t>CiN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7600144" y="1674244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No remarkable characteristics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589401" y="1674244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Engagements with CSC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3443167" y="4312587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20%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3443166" y="3646840"/>
            <a:ext cx="1067894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7%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3443167" y="1674244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Carers / Pregnant</a:t>
            </a:r>
            <a:endParaRPr lang="en-GB" sz="1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9965" y="6390818"/>
            <a:ext cx="7573960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 smtClean="0">
                <a:latin typeface="+mj-lt"/>
              </a:rPr>
              <a:t>* Samples are drawn from people born in 1994, 1995 or 1996, with at least 30 months of recorded data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71552" y="2331975"/>
            <a:ext cx="2409302" cy="623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prstClr val="black"/>
                </a:solidFill>
                <a:latin typeface="Gill Sans MT"/>
              </a:rPr>
              <a:t># People*</a:t>
            </a:r>
            <a:endParaRPr lang="en-GB" sz="900" b="1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443167" y="2331724"/>
            <a:ext cx="1067893" cy="6229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148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558062" y="2331850"/>
            <a:ext cx="974690" cy="6229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54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579752" y="2331975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461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600145" y="2331975"/>
            <a:ext cx="974690" cy="6229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5876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589402" y="2331975"/>
            <a:ext cx="974690" cy="6229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dirty="0" smtClean="0">
                <a:solidFill>
                  <a:prstClr val="black"/>
                </a:solidFill>
                <a:latin typeface="Gill Sans MT"/>
              </a:rPr>
              <a:t>1030</a:t>
            </a:r>
            <a:endParaRPr lang="en-GB" sz="600" dirty="0">
              <a:solidFill>
                <a:prstClr val="black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62816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_PPT_BLUE_v10 - Copy">
  <a:themeElements>
    <a:clrScheme name="SF_BLUE_2011">
      <a:dk1>
        <a:sysClr val="windowText" lastClr="000000"/>
      </a:dk1>
      <a:lt1>
        <a:sysClr val="window" lastClr="FFFFFF"/>
      </a:lt1>
      <a:dk2>
        <a:srgbClr val="556991"/>
      </a:dk2>
      <a:lt2>
        <a:srgbClr val="FFFFFF"/>
      </a:lt2>
      <a:accent1>
        <a:srgbClr val="556991"/>
      </a:accent1>
      <a:accent2>
        <a:srgbClr val="8896B2"/>
      </a:accent2>
      <a:accent3>
        <a:srgbClr val="BBC3D3"/>
      </a:accent3>
      <a:accent4>
        <a:srgbClr val="4C4C4C"/>
      </a:accent4>
      <a:accent5>
        <a:srgbClr val="999999"/>
      </a:accent5>
      <a:accent6>
        <a:srgbClr val="CCCCCC"/>
      </a:accent6>
      <a:hlink>
        <a:srgbClr val="000000"/>
      </a:hlink>
      <a:folHlink>
        <a:srgbClr val="000000"/>
      </a:folHlink>
    </a:clrScheme>
    <a:fontScheme name="SF_2011">
      <a:majorFont>
        <a:latin typeface="Gill Sans MT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 name="Pantone 165U">
      <a:srgbClr val="F07F13"/>
    </a:custClr>
    <a:custClr name="Pantone 313U">
      <a:srgbClr val="0087B1"/>
    </a:custClr>
    <a:custClr name="Pantone 259U">
      <a:srgbClr val="773C80"/>
    </a:custClr>
    <a:custClr name="Pantone 233U">
      <a:srgbClr val="CD007F"/>
    </a:custClr>
    <a:custClr name="Pantone 408U">
      <a:srgbClr val="9B8F8B"/>
    </a:custClr>
    <a:custClr name="Pantone 653U">
      <a:srgbClr val="556991"/>
    </a:custClr>
    <a:custClr name="Pantone 4515U">
      <a:srgbClr val="B3A47C"/>
    </a:custClr>
    <a:custClr name="Pantone 2622U">
      <a:srgbClr val="5B2856"/>
    </a:custClr>
  </a:custClrLst>
</a:theme>
</file>

<file path=ppt/theme/theme2.xml><?xml version="1.0" encoding="utf-8"?>
<a:theme xmlns:a="http://schemas.openxmlformats.org/drawingml/2006/main" name="Office Theme">
  <a:themeElements>
    <a:clrScheme name="SF_ORANGE_2011">
      <a:dk1>
        <a:sysClr val="windowText" lastClr="000000"/>
      </a:dk1>
      <a:lt1>
        <a:sysClr val="window" lastClr="FFFFFF"/>
      </a:lt1>
      <a:dk2>
        <a:srgbClr val="F07F13"/>
      </a:dk2>
      <a:lt2>
        <a:srgbClr val="FFFFFF"/>
      </a:lt2>
      <a:accent1>
        <a:srgbClr val="F07F13"/>
      </a:accent1>
      <a:accent2>
        <a:srgbClr val="FAAB71"/>
      </a:accent2>
      <a:accent3>
        <a:srgbClr val="FDD1B0"/>
      </a:accent3>
      <a:accent4>
        <a:srgbClr val="000000"/>
      </a:accent4>
      <a:accent5>
        <a:srgbClr val="4C4C4C"/>
      </a:accent5>
      <a:accent6>
        <a:srgbClr val="999999"/>
      </a:accent6>
      <a:hlink>
        <a:srgbClr val="000000"/>
      </a:hlink>
      <a:folHlink>
        <a:srgbClr val="000000"/>
      </a:folHlink>
    </a:clrScheme>
    <a:fontScheme name="SF_2011">
      <a:majorFont>
        <a:latin typeface="Gill Sans MT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F_ORANGE_2011">
      <a:dk1>
        <a:sysClr val="windowText" lastClr="000000"/>
      </a:dk1>
      <a:lt1>
        <a:sysClr val="window" lastClr="FFFFFF"/>
      </a:lt1>
      <a:dk2>
        <a:srgbClr val="F07F13"/>
      </a:dk2>
      <a:lt2>
        <a:srgbClr val="FFFFFF"/>
      </a:lt2>
      <a:accent1>
        <a:srgbClr val="F07F13"/>
      </a:accent1>
      <a:accent2>
        <a:srgbClr val="FAAB71"/>
      </a:accent2>
      <a:accent3>
        <a:srgbClr val="FDD1B0"/>
      </a:accent3>
      <a:accent4>
        <a:srgbClr val="000000"/>
      </a:accent4>
      <a:accent5>
        <a:srgbClr val="4C4C4C"/>
      </a:accent5>
      <a:accent6>
        <a:srgbClr val="999999"/>
      </a:accent6>
      <a:hlink>
        <a:srgbClr val="000000"/>
      </a:hlink>
      <a:folHlink>
        <a:srgbClr val="000000"/>
      </a:folHlink>
    </a:clrScheme>
    <a:fontScheme name="SF_2011">
      <a:majorFont>
        <a:latin typeface="Gill Sans MT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SF_PPT_BLUE_v11</Template>
  <TotalTime>10956</TotalTime>
  <Words>879</Words>
  <Application>Microsoft Office PowerPoint</Application>
  <PresentationFormat>On-screen Show (4:3)</PresentationFormat>
  <Paragraphs>280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Cambria</vt:lpstr>
      <vt:lpstr>Gill Sans MT</vt:lpstr>
      <vt:lpstr>SF_PPT_BLUE_v10 - Copy</vt:lpstr>
      <vt:lpstr>NO MORE NEET – MODULE 2 ANALYSIS</vt:lpstr>
      <vt:lpstr>About the historic cohort (17 to 19 year olds)</vt:lpstr>
      <vt:lpstr>Months of neet decreased by shorter spells of Neet</vt:lpstr>
      <vt:lpstr>other personal characteristics have a stronger impact than education</vt:lpstr>
      <vt:lpstr>Severe Needs increase neet duration and spells</vt:lpstr>
      <vt:lpstr>Young people with different NEEds have different journeys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Daniel Miodovnik</dc:creator>
  <cp:lastModifiedBy>Malecki, Ray</cp:lastModifiedBy>
  <cp:revision>296</cp:revision>
  <cp:lastPrinted>2015-10-02T15:22:14Z</cp:lastPrinted>
  <dcterms:created xsi:type="dcterms:W3CDTF">2015-05-12T14:27:38Z</dcterms:created>
  <dcterms:modified xsi:type="dcterms:W3CDTF">2015-10-27T09:15:01Z</dcterms:modified>
</cp:coreProperties>
</file>