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5312-9CCD-4597-BE77-63592D4D59F2}" type="datetimeFigureOut">
              <a:rPr lang="en-GB" smtClean="0"/>
              <a:t>27/07/2015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98A44-1009-47A5-8CE0-E2B6948672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545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5312-9CCD-4597-BE77-63592D4D59F2}" type="datetimeFigureOut">
              <a:rPr lang="en-GB" smtClean="0"/>
              <a:t>27/07/2015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98A44-1009-47A5-8CE0-E2B6948672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5335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5312-9CCD-4597-BE77-63592D4D59F2}" type="datetimeFigureOut">
              <a:rPr lang="en-GB" smtClean="0"/>
              <a:t>27/07/2015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98A44-1009-47A5-8CE0-E2B6948672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852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5312-9CCD-4597-BE77-63592D4D59F2}" type="datetimeFigureOut">
              <a:rPr lang="en-GB" smtClean="0"/>
              <a:t>27/07/2015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98A44-1009-47A5-8CE0-E2B6948672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8474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5312-9CCD-4597-BE77-63592D4D59F2}" type="datetimeFigureOut">
              <a:rPr lang="en-GB" smtClean="0"/>
              <a:t>27/07/2015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98A44-1009-47A5-8CE0-E2B6948672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176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5312-9CCD-4597-BE77-63592D4D59F2}" type="datetimeFigureOut">
              <a:rPr lang="en-GB" smtClean="0"/>
              <a:t>27/07/2015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98A44-1009-47A5-8CE0-E2B6948672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0822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5312-9CCD-4597-BE77-63592D4D59F2}" type="datetimeFigureOut">
              <a:rPr lang="en-GB" smtClean="0"/>
              <a:t>27/07/2015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98A44-1009-47A5-8CE0-E2B6948672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9652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5312-9CCD-4597-BE77-63592D4D59F2}" type="datetimeFigureOut">
              <a:rPr lang="en-GB" smtClean="0"/>
              <a:t>27/07/2015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98A44-1009-47A5-8CE0-E2B6948672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0704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5312-9CCD-4597-BE77-63592D4D59F2}" type="datetimeFigureOut">
              <a:rPr lang="en-GB" smtClean="0"/>
              <a:t>27/07/2015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98A44-1009-47A5-8CE0-E2B6948672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7569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5312-9CCD-4597-BE77-63592D4D59F2}" type="datetimeFigureOut">
              <a:rPr lang="en-GB" smtClean="0"/>
              <a:t>27/07/2015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98A44-1009-47A5-8CE0-E2B6948672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256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5312-9CCD-4597-BE77-63592D4D59F2}" type="datetimeFigureOut">
              <a:rPr lang="en-GB" smtClean="0"/>
              <a:t>27/07/2015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98A44-1009-47A5-8CE0-E2B6948672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3775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965312-9CCD-4597-BE77-63592D4D59F2}" type="datetimeFigureOut">
              <a:rPr lang="en-GB" smtClean="0"/>
              <a:t>27/07/2015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98A44-1009-47A5-8CE0-E2B6948672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5380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GB" b="1" dirty="0" smtClean="0"/>
              <a:t>NEWCASTLE NEET ANALYSIS</a:t>
            </a:r>
            <a:br>
              <a:rPr lang="en-GB" b="1" dirty="0" smtClean="0"/>
            </a:br>
            <a:r>
              <a:rPr lang="en-GB" b="1" dirty="0" smtClean="0"/>
              <a:t>JUNE 2015</a:t>
            </a:r>
            <a:endParaRPr lang="en-GB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Presented to the Progression Forum</a:t>
            </a:r>
          </a:p>
          <a:p>
            <a:r>
              <a:rPr lang="en-GB" dirty="0" smtClean="0"/>
              <a:t>4</a:t>
            </a:r>
            <a:r>
              <a:rPr lang="en-GB" baseline="30000" dirty="0" smtClean="0"/>
              <a:t>th</a:t>
            </a:r>
            <a:r>
              <a:rPr lang="en-GB" dirty="0" smtClean="0"/>
              <a:t> August 2015</a:t>
            </a:r>
          </a:p>
          <a:p>
            <a:r>
              <a:rPr lang="en-GB" dirty="0" smtClean="0"/>
              <a:t>By Ray Malecki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3122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6450"/>
          </a:xfrm>
        </p:spPr>
        <p:txBody>
          <a:bodyPr/>
          <a:lstStyle/>
          <a:p>
            <a:r>
              <a:rPr lang="en-GB" dirty="0" smtClean="0"/>
              <a:t>NEET / Not Known Comparisons</a:t>
            </a:r>
            <a:endParaRPr lang="en-GB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5859482"/>
              </p:ext>
            </p:extLst>
          </p:nvPr>
        </p:nvGraphicFramePr>
        <p:xfrm>
          <a:off x="838200" y="1244600"/>
          <a:ext cx="10515600" cy="519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/>
                <a:gridCol w="1752600"/>
                <a:gridCol w="1752600"/>
                <a:gridCol w="1752600"/>
                <a:gridCol w="1752600"/>
                <a:gridCol w="17526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NEET Figures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Year 12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Year 13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Year</a:t>
                      </a:r>
                      <a:r>
                        <a:rPr lang="en-GB" baseline="0" dirty="0" smtClean="0"/>
                        <a:t> 14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Total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%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NEET June 2015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122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177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253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552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6.6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NEET June 2014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180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251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370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801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9.5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NEET June 2013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218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302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429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949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11.2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Unknown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Year 12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Year 13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Year 14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Total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%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Not Known 2015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123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249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2.9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Not Known 2014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54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166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317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3.6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Not</a:t>
                      </a:r>
                      <a:r>
                        <a:rPr lang="en-GB" baseline="0" dirty="0" smtClean="0"/>
                        <a:t> Known 2013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253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389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4.4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Cohort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Year 12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Year 13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Year 14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Total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%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Cohort 2015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2785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2977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2831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8593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Cohort 2014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2939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2811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2984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8734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Cohort 2013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2795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2997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2986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8774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002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NEET Age Profile / Duration in NEET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8637238"/>
              </p:ext>
            </p:extLst>
          </p:nvPr>
        </p:nvGraphicFramePr>
        <p:xfrm>
          <a:off x="838200" y="2095498"/>
          <a:ext cx="10753724" cy="362545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83051"/>
                <a:gridCol w="1838244"/>
                <a:gridCol w="1838244"/>
                <a:gridCol w="1838244"/>
                <a:gridCol w="1555941"/>
              </a:tblGrid>
              <a:tr h="517922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n-GB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Year</a:t>
                      </a:r>
                      <a:r>
                        <a:rPr lang="en-GB" sz="2000" u="none" strike="noStrike" baseline="0" dirty="0" smtClean="0">
                          <a:solidFill>
                            <a:schemeClr val="bg1"/>
                          </a:solidFill>
                          <a:effectLst/>
                        </a:rPr>
                        <a:t> 12</a:t>
                      </a:r>
                      <a:endParaRPr lang="en-GB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Year 13</a:t>
                      </a:r>
                      <a:endParaRPr lang="en-GB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Year 14</a:t>
                      </a:r>
                      <a:endParaRPr lang="en-GB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en-GB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</a:tr>
              <a:tr h="517922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0-1 Months</a:t>
                      </a:r>
                      <a:endParaRPr lang="en-GB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u="none" strike="noStrike" dirty="0">
                          <a:effectLst/>
                        </a:rPr>
                        <a:t>11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u="none" strike="noStrike" dirty="0">
                          <a:effectLst/>
                        </a:rPr>
                        <a:t>9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u="none" strike="noStrike" dirty="0">
                          <a:effectLst/>
                        </a:rPr>
                        <a:t>11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u="none" strike="noStrike" dirty="0">
                          <a:effectLst/>
                        </a:rPr>
                        <a:t>31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517922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2-3 Months</a:t>
                      </a:r>
                      <a:endParaRPr lang="en-GB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u="none" strike="noStrike">
                          <a:effectLst/>
                        </a:rPr>
                        <a:t>20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u="none" strike="noStrike">
                          <a:effectLst/>
                        </a:rPr>
                        <a:t>21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u="none" strike="noStrike">
                          <a:effectLst/>
                        </a:rPr>
                        <a:t>27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u="none" strike="noStrike" dirty="0">
                          <a:effectLst/>
                        </a:rPr>
                        <a:t>68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517922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4-6 Months</a:t>
                      </a:r>
                      <a:endParaRPr lang="en-GB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u="none" strike="noStrike">
                          <a:effectLst/>
                        </a:rPr>
                        <a:t>45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u="none" strike="noStrike">
                          <a:effectLst/>
                        </a:rPr>
                        <a:t>47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u="none" strike="noStrike">
                          <a:effectLst/>
                        </a:rPr>
                        <a:t>38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u="none" strike="noStrike" dirty="0">
                          <a:effectLst/>
                        </a:rPr>
                        <a:t>130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517922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7-12 Months</a:t>
                      </a:r>
                      <a:endParaRPr lang="en-GB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u="none" strike="noStrike">
                          <a:effectLst/>
                        </a:rPr>
                        <a:t>46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u="none" strike="noStrike">
                          <a:effectLst/>
                        </a:rPr>
                        <a:t>51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u="none" strike="noStrike">
                          <a:effectLst/>
                        </a:rPr>
                        <a:t>97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u="none" strike="noStrike" dirty="0">
                          <a:effectLst/>
                        </a:rPr>
                        <a:t>194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517922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Over 12 Months</a:t>
                      </a:r>
                      <a:endParaRPr lang="en-GB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u="none" strike="noStrike">
                          <a:effectLst/>
                        </a:rPr>
                        <a:t>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u="none" strike="noStrike">
                          <a:effectLst/>
                        </a:rPr>
                        <a:t>49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u="none" strike="noStrike">
                          <a:effectLst/>
                        </a:rPr>
                        <a:t>80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u="none" strike="noStrike" dirty="0">
                          <a:effectLst/>
                        </a:rPr>
                        <a:t>129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517922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Grand Total</a:t>
                      </a:r>
                      <a:endParaRPr lang="en-GB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u="none" strike="noStrike">
                          <a:effectLst/>
                        </a:rPr>
                        <a:t>122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u="none" strike="noStrike">
                          <a:effectLst/>
                        </a:rPr>
                        <a:t>177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u="none" strike="noStrike">
                          <a:effectLst/>
                        </a:rPr>
                        <a:t>253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u="none" strike="noStrike" dirty="0">
                          <a:effectLst/>
                        </a:rPr>
                        <a:t>552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94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Wards with highest NEET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7554316"/>
              </p:ext>
            </p:extLst>
          </p:nvPr>
        </p:nvGraphicFramePr>
        <p:xfrm>
          <a:off x="838200" y="1825625"/>
          <a:ext cx="10515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/>
                <a:gridCol w="3505200"/>
                <a:gridCol w="35052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Ward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Numbers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% of total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Walker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55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9.9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Elswick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8.7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Byker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8.2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Benwell</a:t>
                      </a:r>
                      <a:r>
                        <a:rPr lang="en-GB" baseline="0" dirty="0" smtClean="0"/>
                        <a:t> and </a:t>
                      </a:r>
                      <a:r>
                        <a:rPr lang="en-GB" baseline="0" dirty="0" err="1" smtClean="0"/>
                        <a:t>Scotswood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6.9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Westgate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6.7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Blakelaw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6.5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Total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259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47%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1036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NEET – by secondary school/academy</a:t>
            </a:r>
            <a:br>
              <a:rPr lang="en-GB" dirty="0" smtClean="0"/>
            </a:br>
            <a:r>
              <a:rPr lang="en-GB" sz="2000" dirty="0" smtClean="0"/>
              <a:t>Based on Year 11 school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9317293"/>
              </p:ext>
            </p:extLst>
          </p:nvPr>
        </p:nvGraphicFramePr>
        <p:xfrm>
          <a:off x="838200" y="1825625"/>
          <a:ext cx="10515600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/>
                <a:gridCol w="3505200"/>
                <a:gridCol w="35052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School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Numbers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% of total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All Saints College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8.2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Benfield</a:t>
                      </a:r>
                      <a:r>
                        <a:rPr lang="en-GB" baseline="0" dirty="0" smtClean="0"/>
                        <a:t> School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6.3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Excelsior Academy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8.7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Gosforth Academy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4.7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Heaton Manor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6.3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Kenton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55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10.0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Sacred Heart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3.4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St</a:t>
                      </a:r>
                      <a:r>
                        <a:rPr lang="en-GB" baseline="0" dirty="0" smtClean="0"/>
                        <a:t> Cuthbert’s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2.0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St Mary’s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0.7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Walbottle Campus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7.4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Walker Technology College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6.9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Total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357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65%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1673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NEET by specialist school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9342342"/>
              </p:ext>
            </p:extLst>
          </p:nvPr>
        </p:nvGraphicFramePr>
        <p:xfrm>
          <a:off x="838200" y="1825625"/>
          <a:ext cx="10515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/>
                <a:gridCol w="3505200"/>
                <a:gridCol w="35052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Specialist</a:t>
                      </a:r>
                      <a:r>
                        <a:rPr lang="en-GB" baseline="0" dirty="0" smtClean="0"/>
                        <a:t> school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Numbers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% of total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Linhope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52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9.4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Newcastle</a:t>
                      </a:r>
                      <a:r>
                        <a:rPr lang="en-GB" baseline="0" dirty="0" smtClean="0"/>
                        <a:t> Bridges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3.4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Sir Charles Parsons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0.4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Trinity School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4.3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Home Tuition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1.4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Total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19%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170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NEET by specialism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7416801"/>
              </p:ext>
            </p:extLst>
          </p:nvPr>
        </p:nvGraphicFramePr>
        <p:xfrm>
          <a:off x="838200" y="1825625"/>
          <a:ext cx="10515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/>
                <a:gridCol w="3505200"/>
                <a:gridCol w="35052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Specialist Need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Numbers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%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Teenage parent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19.4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Pregnant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4.5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Looked</a:t>
                      </a:r>
                      <a:r>
                        <a:rPr lang="en-GB" baseline="0" dirty="0" smtClean="0"/>
                        <a:t> After / Care Leaver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57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10.3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Learning</a:t>
                      </a:r>
                      <a:r>
                        <a:rPr lang="en-GB" baseline="0" dirty="0" smtClean="0"/>
                        <a:t> Difficulty / Disability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11.1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Supervised</a:t>
                      </a:r>
                      <a:r>
                        <a:rPr lang="en-GB" baseline="0" dirty="0" smtClean="0"/>
                        <a:t> by YOT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2.4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96915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Specialism by % of NEET – 2013 to 2015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4529009"/>
              </p:ext>
            </p:extLst>
          </p:nvPr>
        </p:nvGraphicFramePr>
        <p:xfrm>
          <a:off x="838200" y="1825625"/>
          <a:ext cx="10515600" cy="276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/>
                <a:gridCol w="2628900"/>
                <a:gridCol w="2628900"/>
                <a:gridCol w="26289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Specialist Need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June 2013 %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June 2014 %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June 2015 %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Teenage Parent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15.0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13.6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19.4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Pregnant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2.5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3.2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4.5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Looked</a:t>
                      </a:r>
                      <a:r>
                        <a:rPr lang="en-GB" baseline="0" dirty="0" smtClean="0"/>
                        <a:t> After / Care Leaver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5.3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6.1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10.3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Learning Difficulty</a:t>
                      </a:r>
                      <a:r>
                        <a:rPr lang="en-GB" baseline="0" dirty="0" smtClean="0"/>
                        <a:t> / Disability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14.9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8.7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11.1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Supervised by YOT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2.3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2.4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2.4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84551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</TotalTime>
  <Words>373</Words>
  <Application>Microsoft Office PowerPoint</Application>
  <PresentationFormat>Widescreen</PresentationFormat>
  <Paragraphs>241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NEWCASTLE NEET ANALYSIS JUNE 2015</vt:lpstr>
      <vt:lpstr>NEET / Not Known Comparisons</vt:lpstr>
      <vt:lpstr>NEET Age Profile / Duration in NEET</vt:lpstr>
      <vt:lpstr>Wards with highest NEET</vt:lpstr>
      <vt:lpstr>NEET – by secondary school/academy Based on Year 11 school</vt:lpstr>
      <vt:lpstr>NEET by specialist school</vt:lpstr>
      <vt:lpstr>NEET by specialism</vt:lpstr>
      <vt:lpstr>Specialism by % of NEET – 2013 to 2015</vt:lpstr>
    </vt:vector>
  </TitlesOfParts>
  <Company>Newcastle City Council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Malecki, Ray</dc:creator>
  <cp:lastModifiedBy>Malecki, Ray</cp:lastModifiedBy>
  <cp:revision>14</cp:revision>
  <dcterms:created xsi:type="dcterms:W3CDTF">2015-07-24T14:30:23Z</dcterms:created>
  <dcterms:modified xsi:type="dcterms:W3CDTF">2015-07-27T12:53:47Z</dcterms:modified>
</cp:coreProperties>
</file>